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1" r:id="rId2"/>
    <p:sldId id="442" r:id="rId3"/>
    <p:sldId id="395" r:id="rId4"/>
    <p:sldId id="443" r:id="rId5"/>
    <p:sldId id="399" r:id="rId6"/>
    <p:sldId id="375" r:id="rId7"/>
    <p:sldId id="371" r:id="rId8"/>
    <p:sldId id="398" r:id="rId9"/>
    <p:sldId id="401" r:id="rId10"/>
    <p:sldId id="402" r:id="rId11"/>
    <p:sldId id="369" r:id="rId12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590"/>
    <a:srgbClr val="EAEAEA"/>
    <a:srgbClr val="E3E4E5"/>
    <a:srgbClr val="0066CC"/>
    <a:srgbClr val="003399"/>
    <a:srgbClr val="370896"/>
    <a:srgbClr val="785D99"/>
    <a:srgbClr val="280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9655" autoAdjust="0"/>
  </p:normalViewPr>
  <p:slideViewPr>
    <p:cSldViewPr>
      <p:cViewPr varScale="1">
        <p:scale>
          <a:sx n="145" d="100"/>
          <a:sy n="145" d="100"/>
        </p:scale>
        <p:origin x="100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64BF8C-DD91-4FBE-933C-2A709535D008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E6AA29-C002-4213-AAAB-367DEB69F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5C9961-082F-4336-8AC9-8A2E3DE90DC2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EDCAA5-F0E2-49CF-A6C0-885D2AEFE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A09BAF-9496-4654-BE46-B08B460FA56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28D4-B577-4B5D-AA8A-5A9013822F65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83FC2-4CB9-4C1D-96B3-6FDAEF3E0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2D06-4B07-4AD1-B36B-4858D1B7657B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0908C-9BB5-4C7D-B026-BA3A2B2A3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C3AE-7526-49D8-9DB5-46932AEB06DC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B9A95-527C-452C-9EFE-9268F5302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575A-4D83-440D-AE4B-AA1B82119F8E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CAEE-EECB-45DD-953B-91591ED93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1D31-1C1F-48A5-9D35-7CA8BE0E927C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C19F-2AE9-4EA8-B342-74B549B56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9AAB-DAC9-4BF6-B2B3-F4BA90E20F02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7132C-9153-44BC-AAEA-E851D2399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749D-F677-4212-96D5-109A78AC05BF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A470-27D2-410A-8A64-375D10D4D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D3BA8-C95B-46BF-8BE1-7098D94772C5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C9EC-2B5B-480F-9E27-688602ACE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2150E-CE83-4F4A-8A74-66B811FEC9F2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222C-3051-4D8A-BA52-0F259A3C4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86D0-51A0-4F9A-AA9F-B3EB57603854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F7D9B-0F84-41EC-B61E-4A7235F43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7E259-51DA-4661-9E9B-605295DCE168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73867-2057-43E3-BF79-59BE4BEA8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8B43EB-C04C-451F-B97E-101E0229260B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8CB5EB-A44D-413B-A2DA-3C68FC03F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xport.by/user_guid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растровый клипарт\laptop\Windows-10-Smartphone_1.jpg"/>
          <p:cNvPicPr>
            <a:picLocks noChangeAspect="1" noChangeArrowheads="1"/>
          </p:cNvPicPr>
          <p:nvPr/>
        </p:nvPicPr>
        <p:blipFill>
          <a:blip r:embed="rId2"/>
          <a:srcRect r="33746"/>
          <a:stretch>
            <a:fillRect/>
          </a:stretch>
        </p:blipFill>
        <p:spPr bwMode="auto">
          <a:xfrm>
            <a:off x="4032250" y="0"/>
            <a:ext cx="5111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84663" y="0"/>
            <a:ext cx="1223962" cy="5143500"/>
          </a:xfrm>
          <a:prstGeom prst="rect">
            <a:avLst/>
          </a:prstGeom>
          <a:solidFill>
            <a:srgbClr val="EAEAEA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51275" y="0"/>
            <a:ext cx="1225550" cy="5143500"/>
          </a:xfrm>
          <a:prstGeom prst="rect">
            <a:avLst/>
          </a:prstGeom>
          <a:solidFill>
            <a:srgbClr val="EAEAE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4859338" cy="51435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250825" y="2716213"/>
            <a:ext cx="44656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ВОЗМОЖНОСТИ </a:t>
            </a:r>
          </a:p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НАЦИОНАЛЬНОГО  ЦЕНТРА  МАРКЕТИНГА </a:t>
            </a:r>
          </a:p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ПО ОКАЗАНИЮ СОДЕЙСТВИЯ В РАЗВИТИИ СОТРУДНИЧЕСТВА БЕЛОРУССКИХ </a:t>
            </a:r>
          </a:p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И ЗАРУБЕЖНЫХ КОМПАНИЙ</a:t>
            </a:r>
          </a:p>
        </p:txBody>
      </p:sp>
      <p:pic>
        <p:nvPicPr>
          <p:cNvPr id="15366" name="Picture 2" descr="C:\Users\vfralousky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9725"/>
            <a:ext cx="2460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23850" y="4587875"/>
            <a:ext cx="4319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850" y="4659313"/>
            <a:ext cx="4319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t-lay-laptop-mockup-with-notepad.jpg"/>
          <p:cNvPicPr>
            <a:picLocks noChangeAspect="1"/>
          </p:cNvPicPr>
          <p:nvPr/>
        </p:nvPicPr>
        <p:blipFill>
          <a:blip r:embed="rId2" cstate="print"/>
          <a:srcRect b="5430"/>
          <a:stretch>
            <a:fillRect/>
          </a:stretch>
        </p:blipFill>
        <p:spPr>
          <a:xfrm>
            <a:off x="-2" y="1024009"/>
            <a:ext cx="9144001" cy="411949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55875" y="555625"/>
            <a:ext cx="2808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11638" y="195263"/>
            <a:ext cx="46355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Электронные закупки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Республики Беларусь</a:t>
            </a:r>
          </a:p>
        </p:txBody>
      </p:sp>
      <p:pic>
        <p:nvPicPr>
          <p:cNvPr id="29700" name="Рисунок 4" descr="logo РУ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3825"/>
            <a:ext cx="18002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30"/>
          <p:cNvSpPr txBox="1">
            <a:spLocks noChangeArrowheads="1"/>
          </p:cNvSpPr>
          <p:nvPr/>
        </p:nvSpPr>
        <p:spPr bwMode="auto">
          <a:xfrm>
            <a:off x="3995738" y="1595438"/>
            <a:ext cx="5148262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514350" fontAlgn="auto"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SzPct val="150000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1.</a:t>
            </a:r>
            <a:r>
              <a:rPr lang="ru-RU" sz="1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Изучить </a:t>
            </a:r>
            <a:r>
              <a:rPr lang="x-none" sz="140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законодательные аспекты организации и проведения процедур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закупок</a:t>
            </a:r>
            <a:r>
              <a:rPr lang="x-none" sz="140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особенности работы на электронных площадках</a:t>
            </a:r>
            <a:r>
              <a:rPr lang="x-none" sz="140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indent="-514350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SzPct val="150000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2.</a:t>
            </a:r>
            <a:r>
              <a:rPr lang="ru-RU" sz="1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x-none" sz="140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Получить электронную цифровую подпись (ЭЦП).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indent="-514350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SzPct val="150000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x-none" sz="140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Пройти регистрацию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 ИС «Тендеры»</a:t>
            </a:r>
            <a:r>
              <a:rPr lang="x-none" sz="140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аккредитацию 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x-none" sz="140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 электронных торговых площадках.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indent="-514350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SzPct val="150000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4. </a:t>
            </a:r>
            <a:r>
              <a:rPr lang="x-none" sz="140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Регулярно осуществлять поиск информации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x-none" sz="140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 закупках.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indent="-514350" fontAlgn="auto"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SzPct val="150000"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5. </a:t>
            </a:r>
            <a:r>
              <a:rPr lang="x-none" sz="140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Подготовить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предложение</a:t>
            </a:r>
            <a:r>
              <a:rPr lang="x-none" sz="140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и принять участие в процедуре закупки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175" y="1203325"/>
            <a:ext cx="5041900" cy="319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КАК СТАТЬ УЧАСТНИКОМ: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8538" y="4587875"/>
            <a:ext cx="6804025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Национальный центр маркетинга обеспечивает консультативную помощь и поддержку участников процедур закупок на всех этапах их проведения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flat-lay-laptop-mockup-with-notepad.jpg"/>
          <p:cNvPicPr>
            <a:picLocks noChangeAspect="1"/>
          </p:cNvPicPr>
          <p:nvPr/>
        </p:nvPicPr>
        <p:blipFill>
          <a:blip r:embed="rId2" cstate="print"/>
          <a:srcRect t="6418"/>
          <a:stretch>
            <a:fillRect/>
          </a:stretch>
        </p:blipFill>
        <p:spPr>
          <a:xfrm>
            <a:off x="0" y="1059582"/>
            <a:ext cx="9160685" cy="408391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68313" y="1924050"/>
            <a:ext cx="45720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+375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17 209-48-24 (многоканальный),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203-40-16, 203-60-75,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203-60-29, 226-66-27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 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mail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: 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tenders@icetrade.by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0723" name="Группа 24"/>
          <p:cNvGrpSpPr>
            <a:grpSpLocks/>
          </p:cNvGrpSpPr>
          <p:nvPr/>
        </p:nvGrpSpPr>
        <p:grpSpPr bwMode="auto">
          <a:xfrm>
            <a:off x="484188" y="3148013"/>
            <a:ext cx="4808537" cy="338137"/>
            <a:chOff x="3077245" y="5092030"/>
            <a:chExt cx="4807123" cy="338554"/>
          </a:xfrm>
        </p:grpSpPr>
        <p:pic>
          <p:nvPicPr>
            <p:cNvPr id="30736" name="Рисунок 18" descr="телеграм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7245" y="5092030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3364498" y="5092030"/>
              <a:ext cx="18473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www.t.me/NCM_by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30738" name="Рисунок 20" descr="телеграм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37485" y="5092030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5526037" y="5092030"/>
              <a:ext cx="23583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www.twitter.com/ncm_by</a:t>
              </a:r>
            </a:p>
          </p:txBody>
        </p:sp>
      </p:grpSp>
      <p:grpSp>
        <p:nvGrpSpPr>
          <p:cNvPr id="30724" name="Группа 23"/>
          <p:cNvGrpSpPr>
            <a:grpSpLocks/>
          </p:cNvGrpSpPr>
          <p:nvPr/>
        </p:nvGrpSpPr>
        <p:grpSpPr bwMode="auto">
          <a:xfrm>
            <a:off x="179388" y="3476625"/>
            <a:ext cx="12463462" cy="534988"/>
            <a:chOff x="4675138" y="3982044"/>
            <a:chExt cx="7906528" cy="108163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675138" y="3982044"/>
              <a:ext cx="4608365" cy="10816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www.ncmps.by       www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.</a:t>
              </a:r>
              <a:r>
                <a:rPr lang="en-US" b="1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gias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.</a:t>
              </a: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by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     </a:t>
              </a: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www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.</a:t>
              </a:r>
              <a:r>
                <a:rPr lang="en-US" b="1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icetrade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.</a:t>
              </a: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by</a:t>
              </a:r>
              <a:b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</a:br>
              <a:endPara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009556" y="3994882"/>
              <a:ext cx="4572110" cy="6322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www.goszakupki.by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     </a:t>
              </a: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ca.ncmps.by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2555875" y="555625"/>
            <a:ext cx="4679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211638" y="339725"/>
            <a:ext cx="4635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КОНТАКТЫ</a:t>
            </a:r>
            <a:endParaRPr lang="en-US" b="1" cap="all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27" name="Рисунок 25" descr="logo РУС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23825"/>
            <a:ext cx="18002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323850" y="1995488"/>
            <a:ext cx="0" cy="143986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>
            <a:off x="395288" y="1995488"/>
            <a:ext cx="0" cy="93662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8313" y="1501775"/>
            <a:ext cx="11747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Закупки:</a:t>
            </a:r>
            <a:endParaRPr lang="ru-RU" sz="1600" b="1" dirty="0">
              <a:latin typeface="+mn-lt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1625" y="1512888"/>
            <a:ext cx="11747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Export.by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:</a:t>
            </a:r>
            <a:endParaRPr lang="ru-RU" sz="1600" b="1" dirty="0">
              <a:latin typeface="+mn-lt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76700" y="1924050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+375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17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306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-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34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-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78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mail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: 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info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@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export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.by</a:t>
            </a:r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4005263" y="1995488"/>
            <a:ext cx="0" cy="93662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flat-lay-laptop-mockup-with-notepad.jpg"/>
          <p:cNvPicPr>
            <a:picLocks noChangeAspect="1"/>
          </p:cNvPicPr>
          <p:nvPr/>
        </p:nvPicPr>
        <p:blipFill>
          <a:blip r:embed="rId3" cstate="print"/>
          <a:srcRect b="5450"/>
          <a:stretch>
            <a:fillRect/>
          </a:stretch>
        </p:blipFill>
        <p:spPr>
          <a:xfrm>
            <a:off x="36512" y="1039044"/>
            <a:ext cx="9144000" cy="410445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pSp>
        <p:nvGrpSpPr>
          <p:cNvPr id="18434" name="Группа 6"/>
          <p:cNvGrpSpPr>
            <a:grpSpLocks/>
          </p:cNvGrpSpPr>
          <p:nvPr/>
        </p:nvGrpSpPr>
        <p:grpSpPr bwMode="auto">
          <a:xfrm>
            <a:off x="3203575" y="1924050"/>
            <a:ext cx="2879725" cy="1511300"/>
            <a:chOff x="1907704" y="1131590"/>
            <a:chExt cx="2880000" cy="1512168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907704" y="1131590"/>
              <a:ext cx="2880000" cy="151216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8000">
                  <a:schemeClr val="bg1">
                    <a:alpha val="73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979149" y="1225307"/>
              <a:ext cx="2737111" cy="338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cap="all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Поиск контрагента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069644" y="1635117"/>
              <a:ext cx="2573584" cy="746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Центр осуществляет поиск соответствующих производителей в РБ</a:t>
              </a: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259904" y="1932062"/>
            <a:ext cx="2880000" cy="1512168"/>
            <a:chOff x="1907704" y="1131590"/>
            <a:chExt cx="2880000" cy="15121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1" name="Прямоугольник 50"/>
            <p:cNvSpPr/>
            <p:nvPr/>
          </p:nvSpPr>
          <p:spPr>
            <a:xfrm>
              <a:off x="1907704" y="1131590"/>
              <a:ext cx="2880000" cy="151216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8000">
                  <a:schemeClr val="bg1">
                    <a:alpha val="73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979712" y="1203598"/>
              <a:ext cx="2736304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cap="all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Поступление запроса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069976" y="1555254"/>
              <a:ext cx="2574032" cy="9643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Сведения о потребности </a:t>
              </a:r>
            </a:p>
            <a:p>
              <a:pPr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в конкретном виде продукции поступают от российских компаний</a:t>
              </a: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251520" y="3507854"/>
            <a:ext cx="2880000" cy="1512168"/>
            <a:chOff x="1907704" y="1131590"/>
            <a:chExt cx="2880000" cy="15121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8" name="Прямоугольник 57"/>
            <p:cNvSpPr/>
            <p:nvPr/>
          </p:nvSpPr>
          <p:spPr>
            <a:xfrm>
              <a:off x="1907704" y="1131590"/>
              <a:ext cx="2880000" cy="151216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8000">
                  <a:schemeClr val="bg1">
                    <a:alpha val="73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979712" y="1225084"/>
              <a:ext cx="2736304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cap="all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Установление контактов</a:t>
              </a:r>
              <a:endParaRPr lang="en-US" sz="1600" b="1" cap="all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069976" y="1635646"/>
              <a:ext cx="2574032" cy="7392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Центр устанавливает связь </a:t>
              </a:r>
              <a:b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</a:b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с белорусскими производителями</a:t>
              </a:r>
            </a:p>
          </p:txBody>
        </p:sp>
      </p:grpSp>
      <p:grpSp>
        <p:nvGrpSpPr>
          <p:cNvPr id="18437" name="Группа 18"/>
          <p:cNvGrpSpPr>
            <a:grpSpLocks/>
          </p:cNvGrpSpPr>
          <p:nvPr/>
        </p:nvGrpSpPr>
        <p:grpSpPr bwMode="auto">
          <a:xfrm>
            <a:off x="3203575" y="3508375"/>
            <a:ext cx="2879725" cy="1511300"/>
            <a:chOff x="1907704" y="1131590"/>
            <a:chExt cx="2880000" cy="1512168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1907704" y="1131590"/>
              <a:ext cx="2880000" cy="151216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8000">
                  <a:schemeClr val="bg1">
                    <a:alpha val="73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979149" y="1203069"/>
              <a:ext cx="2737111" cy="338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cap="all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Передача информации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069644" y="1635117"/>
              <a:ext cx="2573584" cy="9578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Российский заказчик </a:t>
              </a:r>
            </a:p>
            <a:p>
              <a:pPr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получает контакты белорусского партнера, готового к взаимодействию</a:t>
              </a: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107950" y="1203325"/>
            <a:ext cx="69850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Цель: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содействие российским заказчикам в поиске партнеров в Беларуси</a:t>
            </a:r>
            <a:endParaRPr lang="ru-RU" sz="1500" dirty="0">
              <a:solidFill>
                <a:schemeClr val="accent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439" name="Прямоугольник 65"/>
          <p:cNvSpPr>
            <a:spLocks noChangeArrowheads="1"/>
          </p:cNvSpPr>
          <p:nvPr/>
        </p:nvSpPr>
        <p:spPr bwMode="auto">
          <a:xfrm>
            <a:off x="107950" y="1492250"/>
            <a:ext cx="405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u="sng">
                <a:solidFill>
                  <a:srgbClr val="0070C0"/>
                </a:solidFill>
                <a:latin typeface="Calibri" pitchFamily="34" charset="0"/>
              </a:rPr>
              <a:t>https://ncmps.by/pages/reestr-nomenklatury/</a:t>
            </a:r>
            <a:endParaRPr lang="ru-RU" sz="1600" u="sng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55875" y="555625"/>
            <a:ext cx="2232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211638" y="268288"/>
            <a:ext cx="46355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Сводный реестр номенклатуры импортозамещающей продукции</a:t>
            </a:r>
          </a:p>
        </p:txBody>
      </p:sp>
      <p:pic>
        <p:nvPicPr>
          <p:cNvPr id="18442" name="Рисунок 27" descr="logo РУС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23825"/>
            <a:ext cx="18002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t-lay-laptop-mockup-with-notepad.jpg"/>
          <p:cNvPicPr>
            <a:picLocks noChangeAspect="1"/>
          </p:cNvPicPr>
          <p:nvPr/>
        </p:nvPicPr>
        <p:blipFill>
          <a:blip r:embed="rId2" cstate="print"/>
          <a:srcRect t="6247"/>
          <a:stretch>
            <a:fillRect/>
          </a:stretch>
        </p:blipFill>
        <p:spPr>
          <a:xfrm>
            <a:off x="1" y="1059582"/>
            <a:ext cx="9144000" cy="408391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55875" y="555625"/>
            <a:ext cx="194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211638" y="401638"/>
            <a:ext cx="4635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ПОРТАЛ </a:t>
            </a:r>
            <a:r>
              <a:rPr lang="en-US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EXPORT.BY</a:t>
            </a:r>
          </a:p>
        </p:txBody>
      </p:sp>
      <p:pic>
        <p:nvPicPr>
          <p:cNvPr id="22532" name="Рисунок 4" descr="logo РУ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3825"/>
            <a:ext cx="18002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3850" y="1347788"/>
            <a:ext cx="705643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Электронная площадка для установления деловых отношений между белорусскими и иностранными компаниями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Практическая помощь в продвижении товаров, услуг и технологий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на международные рынки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850" y="1347788"/>
            <a:ext cx="0" cy="576262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850" y="2066925"/>
            <a:ext cx="0" cy="576263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995738" y="3508375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547812" y="1563688"/>
            <a:ext cx="504825" cy="29527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492500" y="3076575"/>
            <a:ext cx="2159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419475" y="2716213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Более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2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2,6 тысяч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19475" y="3076575"/>
            <a:ext cx="201136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товаров, услуг и технологий</a:t>
            </a: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850" y="3363913"/>
            <a:ext cx="1655763" cy="5032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195513" y="3724275"/>
            <a:ext cx="16557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124075" y="3363913"/>
            <a:ext cx="18002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Более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7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тысяч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95513" y="3735388"/>
            <a:ext cx="842962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компаний</a:t>
            </a:r>
            <a:endParaRPr lang="ru-RU" sz="1200" dirty="0">
              <a:latin typeface="+mn-lt"/>
              <a:cs typeface="+mn-cs"/>
            </a:endParaRPr>
          </a:p>
        </p:txBody>
      </p:sp>
      <p:pic>
        <p:nvPicPr>
          <p:cNvPr id="22545" name="Picture 2" descr="D:\Папка ВЕРСТКА (1 стр) цвет\иконки\лого экспорт бай цве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11163"/>
            <a:ext cx="1803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47"/>
          <p:cNvSpPr/>
          <p:nvPr/>
        </p:nvSpPr>
        <p:spPr>
          <a:xfrm>
            <a:off x="323850" y="4011613"/>
            <a:ext cx="1020763" cy="431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476375" y="4300538"/>
            <a:ext cx="18002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200 стран мира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547813" y="4300538"/>
            <a:ext cx="16557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1476375" y="4011613"/>
            <a:ext cx="1160463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Посетители из </a:t>
            </a: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7650" y="4718050"/>
            <a:ext cx="77438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Гайд по работе на Портале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Export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by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  <a:hlinkClick r:id="rId5"/>
              </a:rPr>
              <a:t>https://export.by/user_guide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flat-lay-laptop-mockup-with-notepad.jpg"/>
          <p:cNvPicPr>
            <a:picLocks noChangeAspect="1"/>
          </p:cNvPicPr>
          <p:nvPr/>
        </p:nvPicPr>
        <p:blipFill>
          <a:blip r:embed="rId2" cstate="print"/>
          <a:srcRect t="6247"/>
          <a:stretch>
            <a:fillRect/>
          </a:stretch>
        </p:blipFill>
        <p:spPr>
          <a:xfrm>
            <a:off x="1" y="1059582"/>
            <a:ext cx="9144000" cy="413538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554" name="Picture 2" descr="D:\для коллег\отчет 2022-100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139950"/>
            <a:ext cx="57610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555875" y="555625"/>
            <a:ext cx="194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211638" y="401638"/>
            <a:ext cx="4635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ПОРТАЛ </a:t>
            </a:r>
            <a:r>
              <a:rPr lang="en-US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EXPORT.BY</a:t>
            </a:r>
          </a:p>
        </p:txBody>
      </p:sp>
      <p:pic>
        <p:nvPicPr>
          <p:cNvPr id="23557" name="Рисунок 23" descr="logo РУС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23825"/>
            <a:ext cx="18002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D:\Папка ВЕРСТКА (1 стр) цвет\иконки\лого экспорт бай цвет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11163"/>
            <a:ext cx="1803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9" name="Группа 17"/>
          <p:cNvGrpSpPr>
            <a:grpSpLocks/>
          </p:cNvGrpSpPr>
          <p:nvPr/>
        </p:nvGrpSpPr>
        <p:grpSpPr bwMode="auto">
          <a:xfrm>
            <a:off x="5867400" y="1276350"/>
            <a:ext cx="3097213" cy="1735138"/>
            <a:chOff x="3635896" y="3579862"/>
            <a:chExt cx="3096344" cy="173574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635896" y="3579862"/>
              <a:ext cx="3096344" cy="173574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8000">
                  <a:schemeClr val="bg1">
                    <a:alpha val="73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13662" y="3662441"/>
              <a:ext cx="2940812" cy="4478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cap="all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Самые активные пользователи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810472" y="4065806"/>
              <a:ext cx="2767823" cy="3477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011863" y="1833563"/>
          <a:ext cx="2736850" cy="1006475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г. Москва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77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г. Санкт-Петербург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11,0 тыс.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Московская</a:t>
                      </a:r>
                      <a:r>
                        <a:rPr lang="ru-RU" sz="11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обл.</a:t>
                      </a:r>
                      <a:endParaRPr lang="ru-RU" sz="11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</a:t>
                      </a:r>
                      <a:r>
                        <a:rPr lang="ru-RU" sz="11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Нижегородская обл.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2,7 тыс.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Краснодарский край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2,6 тыс.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23850" y="1627188"/>
            <a:ext cx="24479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&gt;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87,0 тыс.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58963" y="1843088"/>
            <a:ext cx="3313112" cy="268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из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Российской Федерации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55650" y="2284413"/>
            <a:ext cx="4752975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79388" y="1203325"/>
            <a:ext cx="244792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&gt;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484,5 тыс.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339975" y="1443038"/>
            <a:ext cx="4176713" cy="265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пользователей посетили Портал за 2022-2023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годы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flat-lay-laptop-mockup-with-notepa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t="6418"/>
          <a:stretch>
            <a:fillRect/>
          </a:stretch>
        </p:blipFill>
        <p:spPr>
          <a:xfrm>
            <a:off x="0" y="1059582"/>
            <a:ext cx="9160685" cy="408391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578" name="Рисунок 18" descr="897.png"/>
          <p:cNvPicPr>
            <a:picLocks noChangeAspect="1"/>
          </p:cNvPicPr>
          <p:nvPr/>
        </p:nvPicPr>
        <p:blipFill>
          <a:blip r:embed="rId3"/>
          <a:srcRect t="15974"/>
          <a:stretch>
            <a:fillRect/>
          </a:stretch>
        </p:blipFill>
        <p:spPr bwMode="auto">
          <a:xfrm>
            <a:off x="0" y="1131888"/>
            <a:ext cx="4572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395288" y="1296988"/>
            <a:ext cx="3455987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Государственные </a:t>
            </a:r>
            <a:r>
              <a:rPr lang="en-US" sz="16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 </a:t>
            </a:r>
            <a:r>
              <a:rPr lang="ru-RU" sz="16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закупки</a:t>
            </a:r>
          </a:p>
        </p:txBody>
      </p:sp>
      <p:pic>
        <p:nvPicPr>
          <p:cNvPr id="24580" name="Рисунок 19" descr="897.png"/>
          <p:cNvPicPr>
            <a:picLocks noChangeAspect="1"/>
          </p:cNvPicPr>
          <p:nvPr/>
        </p:nvPicPr>
        <p:blipFill>
          <a:blip r:embed="rId3"/>
          <a:srcRect t="15974"/>
          <a:stretch>
            <a:fillRect/>
          </a:stretch>
        </p:blipFill>
        <p:spPr bwMode="auto">
          <a:xfrm>
            <a:off x="4572000" y="1131888"/>
            <a:ext cx="4572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4572000" y="1276350"/>
            <a:ext cx="433387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Закупки </a:t>
            </a:r>
            <a:r>
              <a:rPr lang="en-US" sz="16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 </a:t>
            </a:r>
            <a:r>
              <a:rPr lang="ru-RU" sz="16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за счет собственных средств</a:t>
            </a:r>
          </a:p>
        </p:txBody>
      </p:sp>
      <p:sp>
        <p:nvSpPr>
          <p:cNvPr id="40" name="Shape 199"/>
          <p:cNvSpPr/>
          <p:nvPr/>
        </p:nvSpPr>
        <p:spPr>
          <a:xfrm>
            <a:off x="-107950" y="1684338"/>
            <a:ext cx="4498975" cy="11096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9050" tIns="19050" rIns="19050" bIns="19050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  <a:sym typeface="Kontrapunkt Bob Light"/>
              </a:rPr>
              <a:t>Закон Республики Беларусь от 13.07.2012 г. № 419-З </a:t>
            </a:r>
            <a:br>
              <a:rPr lang="en-US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  <a:sym typeface="Kontrapunkt Bob Light"/>
              </a:rPr>
            </a:br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  <a:sym typeface="Kontrapunkt Bob Light"/>
              </a:rPr>
              <a:t>«О государственных закупка товаров (работ, услуг)»</a:t>
            </a:r>
            <a:r>
              <a:rPr lang="en-US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  <a:sym typeface="Kontrapunkt Bob Light"/>
              </a:rPr>
              <a:t> </a:t>
            </a:r>
          </a:p>
          <a:p>
            <a:pPr algn="ctr" defTabSz="457200">
              <a:spcBef>
                <a:spcPct val="20000"/>
              </a:spcBef>
            </a:pPr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  <a:sym typeface="Kontrapunkt Bob Light"/>
              </a:rPr>
              <a:t>в редакции Закона Республики Беларусь </a:t>
            </a:r>
            <a:endParaRPr lang="en-US" sz="1200">
              <a:solidFill>
                <a:srgbClr val="17375E"/>
              </a:solidFill>
              <a:latin typeface="Calibri" pitchFamily="34" charset="0"/>
              <a:cs typeface="Segoe UI" pitchFamily="34" charset="0"/>
              <a:sym typeface="Kontrapunkt Bob Light"/>
            </a:endParaRPr>
          </a:p>
          <a:p>
            <a:pPr algn="ctr" defTabSz="457200">
              <a:spcBef>
                <a:spcPct val="20000"/>
              </a:spcBef>
            </a:pPr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  <a:sym typeface="Kontrapunkt Bob Light"/>
              </a:rPr>
              <a:t>от 17.07.2018 № 136-З </a:t>
            </a:r>
            <a:endParaRPr lang="en-US" sz="1200">
              <a:solidFill>
                <a:srgbClr val="17375E"/>
              </a:solidFill>
              <a:latin typeface="Calibri" pitchFamily="34" charset="0"/>
              <a:cs typeface="Segoe UI" pitchFamily="34" charset="0"/>
              <a:sym typeface="Kontrapunkt Bob Light"/>
            </a:endParaRPr>
          </a:p>
          <a:p>
            <a:pPr algn="ctr" defTabSz="457200">
              <a:spcBef>
                <a:spcPct val="20000"/>
              </a:spcBef>
            </a:pPr>
            <a:endParaRPr lang="en-US" sz="1400">
              <a:solidFill>
                <a:srgbClr val="17375E"/>
              </a:solidFill>
              <a:latin typeface="Calibri" pitchFamily="34" charset="0"/>
              <a:cs typeface="Segoe UI" pitchFamily="34" charset="0"/>
              <a:sym typeface="Kontrapunkt Bob Light"/>
            </a:endParaRPr>
          </a:p>
        </p:txBody>
      </p:sp>
      <p:sp>
        <p:nvSpPr>
          <p:cNvPr id="41" name="Shape 199"/>
          <p:cNvSpPr/>
          <p:nvPr/>
        </p:nvSpPr>
        <p:spPr>
          <a:xfrm>
            <a:off x="4716463" y="1635125"/>
            <a:ext cx="3887787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9050" tIns="19050" rIns="19050" bIns="19050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  <a:sym typeface="Kontrapunkt Bob Light"/>
              </a:rPr>
              <a:t>Постановление Совета Министров Республики Беларусь </a:t>
            </a:r>
            <a:endParaRPr lang="en-US" sz="1200">
              <a:solidFill>
                <a:srgbClr val="17375E"/>
              </a:solidFill>
              <a:latin typeface="Calibri" pitchFamily="34" charset="0"/>
              <a:cs typeface="Segoe UI" pitchFamily="34" charset="0"/>
              <a:sym typeface="Kontrapunkt Bob Light"/>
            </a:endParaRPr>
          </a:p>
          <a:p>
            <a:pPr algn="ctr" defTabSz="457200">
              <a:spcBef>
                <a:spcPct val="20000"/>
              </a:spcBef>
            </a:pPr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  <a:sym typeface="Kontrapunkt Bob Light"/>
              </a:rPr>
              <a:t>от 15.03.2012 г. № 229 «О совершенствовании отношений </a:t>
            </a:r>
            <a:endParaRPr lang="en-US" sz="1200">
              <a:solidFill>
                <a:srgbClr val="17375E"/>
              </a:solidFill>
              <a:latin typeface="Calibri" pitchFamily="34" charset="0"/>
              <a:cs typeface="Segoe UI" pitchFamily="34" charset="0"/>
              <a:sym typeface="Kontrapunkt Bob Light"/>
            </a:endParaRPr>
          </a:p>
          <a:p>
            <a:pPr algn="ctr" defTabSz="457200">
              <a:spcBef>
                <a:spcPct val="20000"/>
              </a:spcBef>
            </a:pPr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  <a:sym typeface="Kontrapunkt Bob Light"/>
              </a:rPr>
              <a:t>в области закупок товаров (работ, услуг)за счет собственных средств»</a:t>
            </a:r>
          </a:p>
        </p:txBody>
      </p:sp>
      <p:pic>
        <p:nvPicPr>
          <p:cNvPr id="24584" name="Picture 2" descr="C:\Users\khorkaya\Desktop\цум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6750">
            <a:off x="8656638" y="869950"/>
            <a:ext cx="234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555875" y="555625"/>
            <a:ext cx="237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211638" y="401638"/>
            <a:ext cx="4635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Закупки в республике </a:t>
            </a:r>
            <a:r>
              <a:rPr lang="ru-RU" b="1" cap="all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беларусь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24587" name="Рисунок 16" descr="logo РУС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23825"/>
            <a:ext cx="18002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2" descr="C:\Users\khorkaya\Desktop\цум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33250" flipH="1">
            <a:off x="52388" y="869950"/>
            <a:ext cx="234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11188" y="2787650"/>
            <a:ext cx="3529012" cy="5048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1188" y="2859088"/>
            <a:ext cx="1584325" cy="43338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91" name="Прямоугольник 22"/>
          <p:cNvSpPr>
            <a:spLocks noChangeArrowheads="1"/>
          </p:cNvSpPr>
          <p:nvPr/>
        </p:nvSpPr>
        <p:spPr bwMode="auto">
          <a:xfrm>
            <a:off x="1157288" y="2859088"/>
            <a:ext cx="1060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78,4 тыс.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57513" y="2859088"/>
            <a:ext cx="11763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164,5 тыс.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2859088"/>
            <a:ext cx="144463" cy="1444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94" name="Прямоугольник 30"/>
          <p:cNvSpPr>
            <a:spLocks noChangeArrowheads="1"/>
          </p:cNvSpPr>
          <p:nvPr/>
        </p:nvSpPr>
        <p:spPr bwMode="auto">
          <a:xfrm>
            <a:off x="4716463" y="2787650"/>
            <a:ext cx="31130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  <a:sym typeface="Kontrapunkt Bob Light"/>
              </a:rPr>
              <a:t>Количество конкурентных процедур закупок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4595" name="Прямоугольник 31"/>
          <p:cNvSpPr>
            <a:spLocks noChangeArrowheads="1"/>
          </p:cNvSpPr>
          <p:nvPr/>
        </p:nvSpPr>
        <p:spPr bwMode="auto">
          <a:xfrm>
            <a:off x="4767263" y="3003550"/>
            <a:ext cx="1965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  <a:sym typeface="Kontrapunkt Bob Light"/>
              </a:rPr>
              <a:t>из них в электронном виде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2859088"/>
            <a:ext cx="6524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2021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1188" y="3867150"/>
            <a:ext cx="4422775" cy="504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11188" y="3940175"/>
            <a:ext cx="2447925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99" name="Прямоугольник 43"/>
          <p:cNvSpPr>
            <a:spLocks noChangeArrowheads="1"/>
          </p:cNvSpPr>
          <p:nvPr/>
        </p:nvSpPr>
        <p:spPr bwMode="auto">
          <a:xfrm>
            <a:off x="1619250" y="4002088"/>
            <a:ext cx="1223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107,8 тыс.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419475" y="3940175"/>
            <a:ext cx="18732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183,1 тыс.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292725" y="4156075"/>
            <a:ext cx="142875" cy="1444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02" name="Прямоугольник 47"/>
          <p:cNvSpPr>
            <a:spLocks noChangeArrowheads="1"/>
          </p:cNvSpPr>
          <p:nvPr/>
        </p:nvSpPr>
        <p:spPr bwMode="auto">
          <a:xfrm>
            <a:off x="5435600" y="3867150"/>
            <a:ext cx="3114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  <a:sym typeface="Kontrapunkt Bob Light"/>
              </a:rPr>
              <a:t>Количество конкурентных процедур закупок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4603" name="Прямоугольник 48"/>
          <p:cNvSpPr>
            <a:spLocks noChangeArrowheads="1"/>
          </p:cNvSpPr>
          <p:nvPr/>
        </p:nvSpPr>
        <p:spPr bwMode="auto">
          <a:xfrm>
            <a:off x="5487988" y="4084638"/>
            <a:ext cx="1963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Calibri" pitchFamily="34" charset="0"/>
                <a:sym typeface="Kontrapunkt Bob Light"/>
              </a:rPr>
              <a:t>из них в электронном виде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3940175"/>
            <a:ext cx="6524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2022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11188" y="3363913"/>
            <a:ext cx="1584325" cy="2873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06" name="Прямоугольник 53"/>
          <p:cNvSpPr>
            <a:spLocks noChangeArrowheads="1"/>
          </p:cNvSpPr>
          <p:nvPr/>
        </p:nvSpPr>
        <p:spPr bwMode="auto">
          <a:xfrm>
            <a:off x="4770438" y="3292475"/>
            <a:ext cx="2678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  <a:sym typeface="Kontrapunkt Bob Light"/>
              </a:rPr>
              <a:t>Доля закупок в электронном формате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572000" y="3363913"/>
            <a:ext cx="144463" cy="1444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11188" y="4443413"/>
            <a:ext cx="2447925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09" name="Прямоугольник 58"/>
          <p:cNvSpPr>
            <a:spLocks noChangeArrowheads="1"/>
          </p:cNvSpPr>
          <p:nvPr/>
        </p:nvSpPr>
        <p:spPr bwMode="auto">
          <a:xfrm>
            <a:off x="5489575" y="4371975"/>
            <a:ext cx="267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  <a:sym typeface="Kontrapunkt Bob Light"/>
              </a:rPr>
              <a:t>Доля закупок в электронном формате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292725" y="4443413"/>
            <a:ext cx="142875" cy="1444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11" name="Прямоугольник 55"/>
          <p:cNvSpPr>
            <a:spLocks noChangeArrowheads="1"/>
          </p:cNvSpPr>
          <p:nvPr/>
        </p:nvSpPr>
        <p:spPr bwMode="auto">
          <a:xfrm>
            <a:off x="1508125" y="3363913"/>
            <a:ext cx="698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47,6%</a:t>
            </a:r>
          </a:p>
        </p:txBody>
      </p:sp>
      <p:sp>
        <p:nvSpPr>
          <p:cNvPr id="24612" name="Прямоугольник 57"/>
          <p:cNvSpPr>
            <a:spLocks noChangeArrowheads="1"/>
          </p:cNvSpPr>
          <p:nvPr/>
        </p:nvSpPr>
        <p:spPr bwMode="auto">
          <a:xfrm>
            <a:off x="2339975" y="4443413"/>
            <a:ext cx="698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58,9%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572000" y="3076575"/>
            <a:ext cx="144463" cy="1428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292725" y="3940175"/>
            <a:ext cx="142875" cy="144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flat-lay-laptop-mockup-with-notepad.jpg"/>
          <p:cNvPicPr>
            <a:picLocks noChangeAspect="1"/>
          </p:cNvPicPr>
          <p:nvPr/>
        </p:nvPicPr>
        <p:blipFill>
          <a:blip r:embed="rId2" cstate="print"/>
          <a:srcRect t="6418"/>
          <a:stretch>
            <a:fillRect/>
          </a:stretch>
        </p:blipFill>
        <p:spPr>
          <a:xfrm>
            <a:off x="0" y="1059582"/>
            <a:ext cx="9160685" cy="408391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555875" y="555625"/>
            <a:ext cx="3384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211638" y="269875"/>
            <a:ext cx="46355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ЭЛЕКТРОННЫЕ Закупки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 республике </a:t>
            </a:r>
            <a:r>
              <a:rPr lang="ru-RU" b="1" cap="all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беларусь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25604" name="Рисунок 17" descr="logo РУ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3825"/>
            <a:ext cx="18002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00113" y="1203325"/>
            <a:ext cx="773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Правовая основа гармонизации систем  закупок России и Беларуси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1563688"/>
            <a:ext cx="8640763" cy="1019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cap="all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ДОГОВОР О ЕВРАЗИЙСКОМ ЭКОНОМИЧЕСКОМ СОЮЗЕ от 29.05.2014 г.</a:t>
            </a:r>
            <a:endParaRPr lang="en-US" sz="1400" b="1" cap="all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  <a:sym typeface="Kontrapunkt Bob Light"/>
              </a:rPr>
              <a:t>«Протокол  о порядке регулирования закупок»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  <a:sym typeface="Kontrapunkt Bob Light"/>
            </a:endParaRPr>
          </a:p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  <a:sym typeface="Kontrapunkt Bob Light"/>
              </a:rPr>
              <a:t>«Протокол о правилах и процедурах регулирования государственных закупок между государствами-участниками договора о зоне свободной торговли»</a:t>
            </a:r>
            <a:endParaRPr lang="id-ID" sz="1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  <a:sym typeface="Kontrapunkt Bob Light"/>
            </a:endParaRPr>
          </a:p>
        </p:txBody>
      </p:sp>
      <p:pic>
        <p:nvPicPr>
          <p:cNvPr id="10" name="Рисунок 9" descr="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3" y="2571750"/>
            <a:ext cx="7754937" cy="19446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11188" y="2995613"/>
            <a:ext cx="18002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</a:rPr>
              <a:t>Обеспечение информационной открытости </a:t>
            </a:r>
            <a:br>
              <a:rPr lang="en-US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</a:rPr>
            </a:br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</a:rPr>
              <a:t>и прозрачности</a:t>
            </a:r>
          </a:p>
          <a:p>
            <a:pPr algn="ctr"/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</a:rPr>
              <a:t>закупок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27313" y="3128963"/>
            <a:ext cx="18002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</a:rPr>
              <a:t>Взаимное </a:t>
            </a:r>
            <a:endParaRPr lang="en-US" sz="1200">
              <a:solidFill>
                <a:srgbClr val="17375E"/>
              </a:solidFill>
              <a:latin typeface="Calibri" pitchFamily="34" charset="0"/>
              <a:cs typeface="Segoe UI" pitchFamily="34" charset="0"/>
            </a:endParaRPr>
          </a:p>
          <a:p>
            <a:pPr algn="ctr"/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</a:rPr>
              <a:t>Признание</a:t>
            </a:r>
            <a:endParaRPr lang="en-US" sz="1200">
              <a:solidFill>
                <a:srgbClr val="17375E"/>
              </a:solidFill>
              <a:latin typeface="Calibri" pitchFamily="34" charset="0"/>
              <a:cs typeface="Segoe UI" pitchFamily="34" charset="0"/>
            </a:endParaRPr>
          </a:p>
          <a:p>
            <a:pPr algn="ctr"/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</a:rPr>
              <a:t>ЭЦП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036888"/>
            <a:ext cx="18002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</a:rPr>
              <a:t>Переход </a:t>
            </a:r>
            <a:endParaRPr lang="en-US" sz="1200">
              <a:solidFill>
                <a:srgbClr val="17375E"/>
              </a:solidFill>
              <a:latin typeface="Calibri" pitchFamily="34" charset="0"/>
              <a:cs typeface="Segoe UI" pitchFamily="34" charset="0"/>
            </a:endParaRPr>
          </a:p>
          <a:p>
            <a:pPr algn="ctr"/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</a:rPr>
              <a:t>на электронный </a:t>
            </a:r>
            <a:endParaRPr lang="en-US" sz="1200">
              <a:solidFill>
                <a:srgbClr val="17375E"/>
              </a:solidFill>
              <a:latin typeface="Calibri" pitchFamily="34" charset="0"/>
              <a:cs typeface="Segoe UI" pitchFamily="34" charset="0"/>
            </a:endParaRPr>
          </a:p>
          <a:p>
            <a:pPr algn="ctr"/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</a:rPr>
              <a:t>формат проведения закупок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8125" y="3200400"/>
            <a:ext cx="18002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</a:rPr>
              <a:t>Национальный</a:t>
            </a:r>
            <a:b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</a:rPr>
            </a:br>
            <a:r>
              <a:rPr lang="ru-RU" sz="1200">
                <a:solidFill>
                  <a:srgbClr val="17375E"/>
                </a:solidFill>
                <a:latin typeface="Calibri" pitchFamily="34" charset="0"/>
                <a:cs typeface="Segoe UI" pitchFamily="34" charset="0"/>
              </a:rPr>
              <a:t> режим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flat-lay-laptop-mockup-with-notepad.jpg"/>
          <p:cNvPicPr>
            <a:picLocks noChangeAspect="1"/>
          </p:cNvPicPr>
          <p:nvPr/>
        </p:nvPicPr>
        <p:blipFill>
          <a:blip r:embed="rId2" cstate="print"/>
          <a:srcRect t="6588" r="364"/>
          <a:stretch>
            <a:fillRect/>
          </a:stretch>
        </p:blipFill>
        <p:spPr>
          <a:xfrm>
            <a:off x="0" y="1059582"/>
            <a:ext cx="9144000" cy="408391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555875" y="555625"/>
            <a:ext cx="115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419475" y="268288"/>
            <a:ext cx="54276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WWW.GIAS.BY – официальный источник информации о государственных закупках</a:t>
            </a:r>
          </a:p>
        </p:txBody>
      </p:sp>
      <p:pic>
        <p:nvPicPr>
          <p:cNvPr id="26628" name="Рисунок 20" descr="logo РУ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3825"/>
            <a:ext cx="18002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348038" y="1685925"/>
            <a:ext cx="5545137" cy="657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16225" y="1828800"/>
            <a:ext cx="59324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cs typeface="Segoe UI" pitchFamily="34" charset="0"/>
              </a:rPr>
              <a:t>Планы государственных закупок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8038" y="2500313"/>
            <a:ext cx="5545137" cy="719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2138" y="2571750"/>
            <a:ext cx="57610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cs typeface="Segoe UI" pitchFamily="34" charset="0"/>
              </a:rPr>
              <a:t>Сведения о проведении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  <a:cs typeface="Segoe UI" pitchFamily="34" charset="0"/>
              </a:rPr>
              <a:t>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Segoe UI" pitchFamily="34" charset="0"/>
              </a:rPr>
              <a:t>процедур  государственных закупок, </a:t>
            </a:r>
            <a:endParaRPr lang="en-US" sz="1400">
              <a:solidFill>
                <a:schemeClr val="bg1"/>
              </a:solidFill>
              <a:latin typeface="Calibri" pitchFamily="34" charset="0"/>
              <a:cs typeface="Segoe UI" pitchFamily="34" charset="0"/>
            </a:endParaRPr>
          </a:p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cs typeface="Segoe UI" pitchFamily="34" charset="0"/>
              </a:rPr>
              <a:t>результатах их проведения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48038" y="3363913"/>
            <a:ext cx="5545137" cy="1231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19475" y="3508375"/>
            <a:ext cx="54737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pitchFamily="34" charset="0"/>
                <a:cs typeface="Segoe UI" pitchFamily="34" charset="0"/>
              </a:rPr>
              <a:t>Сведения о заключенных договорах и  результатах их исполнения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  <a:cs typeface="Segoe UI" pitchFamily="34" charset="0"/>
              </a:rPr>
              <a:t> 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Calibri" pitchFamily="34" charset="0"/>
                <a:cs typeface="Segoe UI" pitchFamily="34" charset="0"/>
              </a:rPr>
              <a:t>(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Segoe UI" pitchFamily="34" charset="0"/>
              </a:rPr>
              <a:t>информация об исполнителе , цене, условиях и сроках исполнения заключенного договора, возможность осуществления контроля за  фактическим его исполнением)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276600" y="1635125"/>
            <a:ext cx="0" cy="720725"/>
          </a:xfrm>
          <a:prstGeom prst="line">
            <a:avLst/>
          </a:prstGeom>
          <a:ln w="190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276600" y="2500313"/>
            <a:ext cx="0" cy="719137"/>
          </a:xfrm>
          <a:prstGeom prst="line">
            <a:avLst/>
          </a:prstGeom>
          <a:ln w="190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276600" y="3363913"/>
            <a:ext cx="0" cy="1223962"/>
          </a:xfrm>
          <a:prstGeom prst="line">
            <a:avLst/>
          </a:prstGeom>
          <a:ln w="190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lat-lay-laptop-mockup-with-notepad.jpg"/>
          <p:cNvPicPr>
            <a:picLocks noChangeAspect="1"/>
          </p:cNvPicPr>
          <p:nvPr/>
        </p:nvPicPr>
        <p:blipFill>
          <a:blip r:embed="rId2" cstate="print"/>
          <a:srcRect r="1626" b="6969"/>
          <a:stretch>
            <a:fillRect/>
          </a:stretch>
        </p:blipFill>
        <p:spPr>
          <a:xfrm>
            <a:off x="0" y="1044548"/>
            <a:ext cx="9144000" cy="411949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55875" y="555625"/>
            <a:ext cx="2160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211638" y="268288"/>
            <a:ext cx="46355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Электронная торговая площадка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www.goszakupki.by</a:t>
            </a:r>
          </a:p>
        </p:txBody>
      </p:sp>
      <p:pic>
        <p:nvPicPr>
          <p:cNvPr id="27652" name="Рисунок 6" descr="logo РУ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3825"/>
            <a:ext cx="18002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-757238" y="1203325"/>
            <a:ext cx="9650413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информационная торговая система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для проведения процедур закупок в электронном формате </a:t>
            </a:r>
          </a:p>
        </p:txBody>
      </p:sp>
      <p:pic>
        <p:nvPicPr>
          <p:cNvPr id="27654" name="Рисунок 9" descr="люди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75" y="1851025"/>
            <a:ext cx="492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79950" y="1779588"/>
            <a:ext cx="4572000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УЧАСТНИКИ:</a:t>
            </a:r>
            <a:endParaRPr lang="ru-RU" sz="1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Резиденты Российской Федерации 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свыше 1 460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Резиденты других стран  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порядка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500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2" name="Группа 29"/>
          <p:cNvGrpSpPr/>
          <p:nvPr/>
        </p:nvGrpSpPr>
        <p:grpSpPr>
          <a:xfrm>
            <a:off x="1907704" y="2895894"/>
            <a:ext cx="2232248" cy="972000"/>
            <a:chOff x="1907704" y="1131590"/>
            <a:chExt cx="2232248" cy="12961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Прямоугольник 12"/>
            <p:cNvSpPr/>
            <p:nvPr/>
          </p:nvSpPr>
          <p:spPr>
            <a:xfrm>
              <a:off x="1907704" y="1131590"/>
              <a:ext cx="2232248" cy="129614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8000">
                  <a:schemeClr val="bg1">
                    <a:alpha val="73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67744" y="1131590"/>
              <a:ext cx="1440160" cy="6156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87%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907704" y="1635646"/>
              <a:ext cx="2232248" cy="5540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рынка электронных закупок 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Республики Беларусь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6" name="Группа 33"/>
          <p:cNvGrpSpPr/>
          <p:nvPr/>
        </p:nvGrpSpPr>
        <p:grpSpPr>
          <a:xfrm>
            <a:off x="4283968" y="2895894"/>
            <a:ext cx="2232248" cy="972000"/>
            <a:chOff x="1907704" y="1131590"/>
            <a:chExt cx="2232248" cy="12961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Прямоугольник 16"/>
            <p:cNvSpPr/>
            <p:nvPr/>
          </p:nvSpPr>
          <p:spPr>
            <a:xfrm>
              <a:off x="1907704" y="1131590"/>
              <a:ext cx="2232248" cy="129614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8000">
                  <a:schemeClr val="bg1">
                    <a:alpha val="73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51720" y="1131590"/>
              <a:ext cx="1944216" cy="6156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444,7 тыс.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07704" y="1635646"/>
              <a:ext cx="2232248" cy="5540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процедур закупок 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в год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20" name="Группа 37"/>
          <p:cNvGrpSpPr/>
          <p:nvPr/>
        </p:nvGrpSpPr>
        <p:grpSpPr>
          <a:xfrm>
            <a:off x="6660232" y="2895894"/>
            <a:ext cx="2232248" cy="972000"/>
            <a:chOff x="1907704" y="1131590"/>
            <a:chExt cx="2232248" cy="12961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Прямоугольник 20"/>
            <p:cNvSpPr/>
            <p:nvPr/>
          </p:nvSpPr>
          <p:spPr>
            <a:xfrm>
              <a:off x="1907704" y="1131590"/>
              <a:ext cx="2232248" cy="129614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8000">
                  <a:schemeClr val="bg1">
                    <a:alpha val="73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267744" y="1131590"/>
              <a:ext cx="1440160" cy="6156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76 тыс.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907704" y="1635646"/>
              <a:ext cx="2232248" cy="5540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из которых – </a:t>
              </a:r>
              <a:b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</a:b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на конкурентной основе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24" name="Стрелка вправо 23"/>
          <p:cNvSpPr/>
          <p:nvPr/>
        </p:nvSpPr>
        <p:spPr>
          <a:xfrm>
            <a:off x="6443663" y="3651250"/>
            <a:ext cx="360362" cy="2159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5" name="Группа 42"/>
          <p:cNvGrpSpPr/>
          <p:nvPr/>
        </p:nvGrpSpPr>
        <p:grpSpPr>
          <a:xfrm>
            <a:off x="1905446" y="4011910"/>
            <a:ext cx="2234506" cy="972000"/>
            <a:chOff x="1907704" y="1131590"/>
            <a:chExt cx="2306843" cy="12961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6" name="Прямоугольник 25"/>
            <p:cNvSpPr/>
            <p:nvPr/>
          </p:nvSpPr>
          <p:spPr>
            <a:xfrm>
              <a:off x="1907704" y="1131590"/>
              <a:ext cx="2304256" cy="129614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8000">
                  <a:schemeClr val="bg1">
                    <a:alpha val="73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910291" y="1227611"/>
              <a:ext cx="2304256" cy="6156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Более </a:t>
              </a: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36,4 тыс.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907704" y="1760499"/>
              <a:ext cx="2232248" cy="6156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аккредитованных пользователей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29" name="Группа 46"/>
          <p:cNvGrpSpPr/>
          <p:nvPr/>
        </p:nvGrpSpPr>
        <p:grpSpPr>
          <a:xfrm>
            <a:off x="4283968" y="4011910"/>
            <a:ext cx="2304256" cy="972000"/>
            <a:chOff x="1758770" y="1131590"/>
            <a:chExt cx="2453190" cy="12961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Прямоугольник 29"/>
            <p:cNvSpPr/>
            <p:nvPr/>
          </p:nvSpPr>
          <p:spPr>
            <a:xfrm>
              <a:off x="1758770" y="1131590"/>
              <a:ext cx="2376264" cy="129614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8000">
                  <a:schemeClr val="bg1">
                    <a:alpha val="73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758770" y="1188118"/>
              <a:ext cx="2304256" cy="6156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Порядка</a:t>
              </a: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 1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2</a:t>
              </a: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 тыс.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907704" y="1760499"/>
              <a:ext cx="2304256" cy="6156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аккредитованных заказчиков(организаторов)</a:t>
              </a:r>
            </a:p>
          </p:txBody>
        </p:sp>
      </p:grpSp>
      <p:grpSp>
        <p:nvGrpSpPr>
          <p:cNvPr id="33" name="Группа 50"/>
          <p:cNvGrpSpPr/>
          <p:nvPr/>
        </p:nvGrpSpPr>
        <p:grpSpPr>
          <a:xfrm>
            <a:off x="6660480" y="4011910"/>
            <a:ext cx="2232000" cy="1080120"/>
            <a:chOff x="1907704" y="1131590"/>
            <a:chExt cx="2232248" cy="14403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Прямоугольник 33"/>
            <p:cNvSpPr/>
            <p:nvPr/>
          </p:nvSpPr>
          <p:spPr>
            <a:xfrm>
              <a:off x="1907704" y="1131590"/>
              <a:ext cx="2232248" cy="129614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8000">
                  <a:schemeClr val="bg1">
                    <a:alpha val="73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907704" y="1299626"/>
              <a:ext cx="2232248" cy="12722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Бессрочная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бесплатная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аккредитация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42" name="Группа 10"/>
          <p:cNvGrpSpPr/>
          <p:nvPr/>
        </p:nvGrpSpPr>
        <p:grpSpPr>
          <a:xfrm>
            <a:off x="539872" y="1059582"/>
            <a:ext cx="2952008" cy="1728192"/>
            <a:chOff x="1907704" y="1131590"/>
            <a:chExt cx="2880000" cy="15121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3" name="Прямоугольник 42"/>
            <p:cNvSpPr/>
            <p:nvPr/>
          </p:nvSpPr>
          <p:spPr>
            <a:xfrm>
              <a:off x="1907704" y="1131590"/>
              <a:ext cx="2880000" cy="151216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8000">
                  <a:schemeClr val="bg1">
                    <a:alpha val="73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979712" y="1203598"/>
              <a:ext cx="2736304" cy="4480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cap="all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ТОП-5 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cap="all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отраслей закупаемых товаров</a:t>
              </a:r>
              <a:r>
                <a:rPr lang="ru-RU" sz="1600" b="1" cap="all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 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069976" y="1555254"/>
              <a:ext cx="2574032" cy="303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</p:grp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684213" y="1563688"/>
          <a:ext cx="2735262" cy="1098550"/>
        </p:xfrm>
        <a:graphic>
          <a:graphicData uri="http://schemas.openxmlformats.org/drawingml/2006/table">
            <a:tbl>
              <a:tblPr/>
              <a:tblGrid>
                <a:gridCol w="2223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Строительство/архитектура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13,75 %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Медицина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9,76 %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ЖКХ/бытовое обслуживание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9,53 %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Офис/дом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9,50 %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Продовольствие/пищевая </a:t>
                      </a:r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промышленность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9,22 %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55875" y="555625"/>
            <a:ext cx="2160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211638" y="411163"/>
            <a:ext cx="4635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ИС «Тендеры»   </a:t>
            </a:r>
            <a:r>
              <a:rPr lang="en-US" b="1" cap="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www.icetrade.by</a:t>
            </a:r>
          </a:p>
        </p:txBody>
      </p:sp>
      <p:pic>
        <p:nvPicPr>
          <p:cNvPr id="28675" name="Рисунок 5" descr="logo РУ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3825"/>
            <a:ext cx="18002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lat-lay-laptop-mockup-with-notepad.jpg"/>
          <p:cNvPicPr>
            <a:picLocks noChangeAspect="1"/>
          </p:cNvPicPr>
          <p:nvPr/>
        </p:nvPicPr>
        <p:blipFill>
          <a:blip r:embed="rId3" cstate="print"/>
          <a:srcRect t="4959" b="2941"/>
          <a:stretch>
            <a:fillRect/>
          </a:stretch>
        </p:blipFill>
        <p:spPr>
          <a:xfrm flipH="1">
            <a:off x="0" y="1131590"/>
            <a:ext cx="9144000" cy="401191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9" name="Прямоугольник 18"/>
          <p:cNvSpPr/>
          <p:nvPr/>
        </p:nvSpPr>
        <p:spPr>
          <a:xfrm rot="16200000">
            <a:off x="5976938" y="87313"/>
            <a:ext cx="719137" cy="511333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81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5976938" y="950913"/>
            <a:ext cx="719137" cy="511333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81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5976144" y="1815307"/>
            <a:ext cx="720725" cy="511333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81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976144" y="-777081"/>
            <a:ext cx="720725" cy="511333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81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79838" y="1600200"/>
            <a:ext cx="5113337" cy="327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Зарегистрировано свыше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rPr>
              <a:t>62,2 тысячи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компаний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51275" y="2427288"/>
            <a:ext cx="4968875" cy="785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Более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10 тысяч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зарубежных компаний,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  <a:cs typeface="Calibri" pitchFamily="34" charset="0"/>
            </a:endParaRP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порядка </a:t>
            </a:r>
            <a:r>
              <a:rPr lang="ru-RU" b="1" dirty="0">
                <a:solidFill>
                  <a:srgbClr val="C00000"/>
                </a:solidFill>
                <a:latin typeface="+mn-lt"/>
                <a:cs typeface="Calibri" pitchFamily="34" charset="0"/>
              </a:rPr>
              <a:t>70 стран мира</a:t>
            </a:r>
            <a:endParaRPr lang="ru-RU" sz="1600" b="1" dirty="0">
              <a:solidFill>
                <a:srgbClr val="C00000"/>
              </a:solidFill>
              <a:latin typeface="+mn-lt"/>
              <a:cs typeface="Calibri" pitchFamily="34" charset="0"/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838" y="3292475"/>
            <a:ext cx="5113337" cy="79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Более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60 тысяч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активных тендеров 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(включая международные) ежедневно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838" y="4227513"/>
            <a:ext cx="5113337" cy="327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Около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itchFamily="34" charset="0"/>
              </a:rPr>
              <a:t>35 тысяч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ежедневных посещений</a:t>
            </a:r>
          </a:p>
        </p:txBody>
      </p:sp>
      <p:grpSp>
        <p:nvGrpSpPr>
          <p:cNvPr id="14" name="Группа 10"/>
          <p:cNvGrpSpPr/>
          <p:nvPr/>
        </p:nvGrpSpPr>
        <p:grpSpPr>
          <a:xfrm>
            <a:off x="323528" y="2348175"/>
            <a:ext cx="2952008" cy="1735743"/>
            <a:chOff x="1907704" y="1131590"/>
            <a:chExt cx="2880000" cy="15121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Прямоугольник 15"/>
            <p:cNvSpPr/>
            <p:nvPr/>
          </p:nvSpPr>
          <p:spPr>
            <a:xfrm>
              <a:off x="1907704" y="1131590"/>
              <a:ext cx="2880000" cy="151216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8000">
                  <a:schemeClr val="bg1">
                    <a:alpha val="73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979712" y="1203598"/>
              <a:ext cx="2736304" cy="4480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cap="all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ТОП-5 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cap="all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отраслей закупаемых товаров</a:t>
              </a:r>
              <a:r>
                <a:rPr lang="ru-RU" sz="1600" b="1" cap="all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69976" y="1555254"/>
              <a:ext cx="2574032" cy="303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</p:grp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68313" y="2859088"/>
          <a:ext cx="2735262" cy="1098550"/>
        </p:xfrm>
        <a:graphic>
          <a:graphicData uri="http://schemas.openxmlformats.org/drawingml/2006/table">
            <a:tbl>
              <a:tblPr/>
              <a:tblGrid>
                <a:gridCol w="2223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Строительство/архитектура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23,44 %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Машиностроение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21,81 %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Сельское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9,11 %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Химия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6,79 %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Продовольствие/пищевая   промышленность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5,49 %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7479</TotalTime>
  <Words>802</Words>
  <Application>Microsoft Office PowerPoint</Application>
  <PresentationFormat>Экран (16:9)</PresentationFormat>
  <Paragraphs>165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А. Фроловский</dc:creator>
  <cp:lastModifiedBy>Юлия Денисова</cp:lastModifiedBy>
  <cp:revision>884</cp:revision>
  <dcterms:created xsi:type="dcterms:W3CDTF">2019-01-23T06:07:47Z</dcterms:created>
  <dcterms:modified xsi:type="dcterms:W3CDTF">2024-03-20T06:15:44Z</dcterms:modified>
</cp:coreProperties>
</file>